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6b1c5ce9d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Another example: translate “He is a nurse, she is a doctor” to Turkish and then back results in “She is a nurse, he is a doctor”</a:t>
            </a:r>
            <a:endParaRPr/>
          </a:p>
        </p:txBody>
      </p:sp>
      <p:sp>
        <p:nvSpPr>
          <p:cNvPr id="296" name="Google Shape;296;g6b1c5ce9da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Note: these are 2D projections of high-dimension vectors such that we see as much of the variation possible.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This is typically done with principal component analysis (PCA)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242851"/>
            <a:ext cx="8968084" cy="2759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11716" y="4243845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680322" y="4394039"/>
            <a:ext cx="8144134" cy="1117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9255346" y="2750337"/>
            <a:ext cx="1171888" cy="13564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noramic Picture with Caption">
  <p:cSld name="Panoramic Picture with 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04" name="Google Shape;10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05" name="Google Shape;105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1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"/>
          <p:cNvSpPr txBox="1"/>
          <p:nvPr>
            <p:ph type="title"/>
          </p:nvPr>
        </p:nvSpPr>
        <p:spPr>
          <a:xfrm>
            <a:off x="680322" y="4711616"/>
            <a:ext cx="9613859" cy="453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rebuchet M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1"/>
          <p:cNvSpPr/>
          <p:nvPr>
            <p:ph idx="2" type="pic"/>
          </p:nvPr>
        </p:nvSpPr>
        <p:spPr>
          <a:xfrm>
            <a:off x="680322" y="609597"/>
            <a:ext cx="9613859" cy="3589575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0" name="Google Shape;110;p11"/>
          <p:cNvSpPr txBox="1"/>
          <p:nvPr>
            <p:ph idx="1" type="body"/>
          </p:nvPr>
        </p:nvSpPr>
        <p:spPr>
          <a:xfrm>
            <a:off x="680319" y="5169583"/>
            <a:ext cx="9613862" cy="622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1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1"/>
          <p:cNvSpPr txBox="1"/>
          <p:nvPr>
            <p:ph idx="12" type="sldNum"/>
          </p:nvPr>
        </p:nvSpPr>
        <p:spPr>
          <a:xfrm>
            <a:off x="10729455" y="4711309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15" name="Google Shape;115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16" name="Google Shape;11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2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2"/>
          <p:cNvSpPr txBox="1"/>
          <p:nvPr>
            <p:ph type="title"/>
          </p:nvPr>
        </p:nvSpPr>
        <p:spPr>
          <a:xfrm>
            <a:off x="680322" y="609597"/>
            <a:ext cx="9613858" cy="3592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2"/>
          <p:cNvSpPr txBox="1"/>
          <p:nvPr>
            <p:ph idx="1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1" name="Google Shape;121;p12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2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10729455" y="471161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25" name="Google Shape;12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26" name="Google Shape;12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3"/>
          <p:cNvSpPr txBox="1"/>
          <p:nvPr>
            <p:ph type="title"/>
          </p:nvPr>
        </p:nvSpPr>
        <p:spPr>
          <a:xfrm>
            <a:off x="1127856" y="609598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3"/>
          <p:cNvSpPr txBox="1"/>
          <p:nvPr>
            <p:ph idx="1" type="body"/>
          </p:nvPr>
        </p:nvSpPr>
        <p:spPr>
          <a:xfrm>
            <a:off x="1402288" y="3653379"/>
            <a:ext cx="8156579" cy="548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1" name="Google Shape;131;p13"/>
          <p:cNvSpPr txBox="1"/>
          <p:nvPr>
            <p:ph idx="2" type="body"/>
          </p:nvPr>
        </p:nvSpPr>
        <p:spPr>
          <a:xfrm>
            <a:off x="680322" y="4711615"/>
            <a:ext cx="9613859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2" name="Google Shape;132;p1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3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13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en-US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endParaRPr/>
          </a:p>
        </p:txBody>
      </p:sp>
      <p:sp>
        <p:nvSpPr>
          <p:cNvPr id="136" name="Google Shape;136;p13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Trebuchet MS"/>
              <a:buNone/>
            </a:pPr>
            <a:r>
              <a:rPr b="0" lang="en-US" sz="720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38" name="Google Shape;138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5928628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39" name="Google Shape;13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5929622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4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4"/>
          <p:cNvSpPr txBox="1"/>
          <p:nvPr>
            <p:ph type="title"/>
          </p:nvPr>
        </p:nvSpPr>
        <p:spPr>
          <a:xfrm>
            <a:off x="680319" y="4711615"/>
            <a:ext cx="9613862" cy="5885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680320" y="5300149"/>
            <a:ext cx="9613862" cy="5022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1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14"/>
          <p:cNvSpPr txBox="1"/>
          <p:nvPr>
            <p:ph idx="12" type="sldNum"/>
          </p:nvPr>
        </p:nvSpPr>
        <p:spPr>
          <a:xfrm>
            <a:off x="10729455" y="470992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 Column">
  <p:cSld name="3 Column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48" name="Google Shape;14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49" name="Google Shape;14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5"/>
          <p:cNvSpPr txBox="1"/>
          <p:nvPr>
            <p:ph type="title"/>
          </p:nvPr>
        </p:nvSpPr>
        <p:spPr>
          <a:xfrm>
            <a:off x="669222" y="753228"/>
            <a:ext cx="96249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5"/>
          <p:cNvSpPr txBox="1"/>
          <p:nvPr>
            <p:ph idx="1" type="body"/>
          </p:nvPr>
        </p:nvSpPr>
        <p:spPr>
          <a:xfrm>
            <a:off x="660946" y="2336873"/>
            <a:ext cx="30700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4" name="Google Shape;154;p15"/>
          <p:cNvSpPr txBox="1"/>
          <p:nvPr>
            <p:ph idx="2" type="body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5" name="Google Shape;155;p15"/>
          <p:cNvSpPr txBox="1"/>
          <p:nvPr>
            <p:ph idx="3" type="body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6" name="Google Shape;156;p15"/>
          <p:cNvSpPr txBox="1"/>
          <p:nvPr>
            <p:ph idx="4" type="body"/>
          </p:nvPr>
        </p:nvSpPr>
        <p:spPr>
          <a:xfrm>
            <a:off x="3945470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7" name="Google Shape;157;p15"/>
          <p:cNvSpPr txBox="1"/>
          <p:nvPr>
            <p:ph idx="5" type="body"/>
          </p:nvPr>
        </p:nvSpPr>
        <p:spPr>
          <a:xfrm>
            <a:off x="7224156" y="2336873"/>
            <a:ext cx="307002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8" name="Google Shape;158;p15"/>
          <p:cNvSpPr txBox="1"/>
          <p:nvPr>
            <p:ph idx="6" type="body"/>
          </p:nvPr>
        </p:nvSpPr>
        <p:spPr>
          <a:xfrm>
            <a:off x="7224156" y="3022673"/>
            <a:ext cx="3070025" cy="29135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59" name="Google Shape;159;p1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1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1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 Picture Column">
  <p:cSld name="3 Picture Column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63" name="Google Shape;1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64" name="Google Shape;16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6"/>
          <p:cNvSpPr txBox="1"/>
          <p:nvPr>
            <p:ph type="title"/>
          </p:nvPr>
        </p:nvSpPr>
        <p:spPr>
          <a:xfrm>
            <a:off x="680322" y="753228"/>
            <a:ext cx="9613860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16"/>
          <p:cNvSpPr txBox="1"/>
          <p:nvPr>
            <p:ph idx="1" type="body"/>
          </p:nvPr>
        </p:nvSpPr>
        <p:spPr>
          <a:xfrm>
            <a:off x="680318" y="4297503"/>
            <a:ext cx="30497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69" name="Google Shape;169;p16"/>
          <p:cNvSpPr/>
          <p:nvPr>
            <p:ph idx="2" type="pic"/>
          </p:nvPr>
        </p:nvSpPr>
        <p:spPr>
          <a:xfrm>
            <a:off x="680318" y="2336873"/>
            <a:ext cx="30497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0" name="Google Shape;170;p16"/>
          <p:cNvSpPr txBox="1"/>
          <p:nvPr>
            <p:ph idx="3" type="body"/>
          </p:nvPr>
        </p:nvSpPr>
        <p:spPr>
          <a:xfrm>
            <a:off x="680318" y="4873765"/>
            <a:ext cx="3049705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1" name="Google Shape;171;p16"/>
          <p:cNvSpPr txBox="1"/>
          <p:nvPr>
            <p:ph idx="4" type="body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2" name="Google Shape;172;p16"/>
          <p:cNvSpPr/>
          <p:nvPr>
            <p:ph idx="5" type="pic"/>
          </p:nvPr>
        </p:nvSpPr>
        <p:spPr>
          <a:xfrm>
            <a:off x="3945470" y="2336873"/>
            <a:ext cx="3063240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3" name="Google Shape;173;p16"/>
          <p:cNvSpPr txBox="1"/>
          <p:nvPr>
            <p:ph idx="6" type="body"/>
          </p:nvPr>
        </p:nvSpPr>
        <p:spPr>
          <a:xfrm>
            <a:off x="3944117" y="4873764"/>
            <a:ext cx="3067297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4" name="Google Shape;174;p16"/>
          <p:cNvSpPr txBox="1"/>
          <p:nvPr>
            <p:ph idx="7" type="body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75" name="Google Shape;175;p16"/>
          <p:cNvSpPr/>
          <p:nvPr>
            <p:ph idx="8" type="pic"/>
          </p:nvPr>
        </p:nvSpPr>
        <p:spPr>
          <a:xfrm>
            <a:off x="7230677" y="2336873"/>
            <a:ext cx="3063505" cy="1524000"/>
          </a:xfrm>
          <a:prstGeom prst="roundRect">
            <a:avLst>
              <a:gd fmla="val 0" name="adj"/>
            </a:avLst>
          </a:prstGeom>
          <a:noFill/>
          <a:ln>
            <a:noFill/>
          </a:ln>
          <a:effectLst>
            <a:outerShdw blurRad="50800" rotWithShape="0" algn="tl" dir="5400000" dist="50800">
              <a:srgbClr val="000000">
                <a:alpha val="42745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6" name="Google Shape;176;p16"/>
          <p:cNvSpPr txBox="1"/>
          <p:nvPr>
            <p:ph idx="9" type="body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77" name="Google Shape;177;p1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1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1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181" name="Google Shape;181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182" name="Google Shape;18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17"/>
          <p:cNvSpPr txBox="1"/>
          <p:nvPr>
            <p:ph idx="1" type="body"/>
          </p:nvPr>
        </p:nvSpPr>
        <p:spPr>
          <a:xfrm rot="5400000">
            <a:off x="3687593" y="-670399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1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1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1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8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8"/>
          <p:cNvSpPr txBox="1"/>
          <p:nvPr>
            <p:ph type="title"/>
          </p:nvPr>
        </p:nvSpPr>
        <p:spPr>
          <a:xfrm rot="5400000">
            <a:off x="8489252" y="2249576"/>
            <a:ext cx="4353760" cy="10738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18"/>
          <p:cNvSpPr txBox="1"/>
          <p:nvPr>
            <p:ph idx="1" type="body"/>
          </p:nvPr>
        </p:nvSpPr>
        <p:spPr>
          <a:xfrm rot="5400000">
            <a:off x="2452029" y="-1162110"/>
            <a:ext cx="5326589" cy="88700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5" name="Google Shape;195;p18"/>
          <p:cNvSpPr txBox="1"/>
          <p:nvPr>
            <p:ph idx="10" type="dt"/>
          </p:nvPr>
        </p:nvSpPr>
        <p:spPr>
          <a:xfrm>
            <a:off x="6807126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18"/>
          <p:cNvSpPr txBox="1"/>
          <p:nvPr>
            <p:ph idx="11" type="ftr"/>
          </p:nvPr>
        </p:nvSpPr>
        <p:spPr>
          <a:xfrm>
            <a:off x="680321" y="5936188"/>
            <a:ext cx="61268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18"/>
          <p:cNvSpPr txBox="1"/>
          <p:nvPr>
            <p:ph idx="12" type="sldNum"/>
          </p:nvPr>
        </p:nvSpPr>
        <p:spPr>
          <a:xfrm>
            <a:off x="10097550" y="5398633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algn="ctr">
              <a:spcBef>
                <a:spcPts val="0"/>
              </a:spcBef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23" name="Google Shape;2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24" name="Google Shape;2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33" name="Google Shape;3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" y="4086907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34" name="Google Shape;3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4" y="4087901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4"/>
          <p:cNvSpPr txBox="1"/>
          <p:nvPr>
            <p:ph type="title"/>
          </p:nvPr>
        </p:nvSpPr>
        <p:spPr>
          <a:xfrm>
            <a:off x="680322" y="2869895"/>
            <a:ext cx="9613860" cy="1090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680322" y="4232171"/>
            <a:ext cx="9613860" cy="17040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10729455" y="2869895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43" name="Google Shape;4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44" name="Google Shape;4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" type="body"/>
          </p:nvPr>
        </p:nvSpPr>
        <p:spPr>
          <a:xfrm>
            <a:off x="680320" y="2336873"/>
            <a:ext cx="46983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2" type="body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54" name="Google Shape;54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55" name="Google Shape;5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6"/>
          <p:cNvSpPr txBox="1"/>
          <p:nvPr>
            <p:ph type="title"/>
          </p:nvPr>
        </p:nvSpPr>
        <p:spPr>
          <a:xfrm>
            <a:off x="680319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" type="body"/>
          </p:nvPr>
        </p:nvSpPr>
        <p:spPr>
          <a:xfrm>
            <a:off x="906350" y="2336873"/>
            <a:ext cx="4472327" cy="6931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p6"/>
          <p:cNvSpPr txBox="1"/>
          <p:nvPr>
            <p:ph idx="2" type="body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3" type="body"/>
          </p:nvPr>
        </p:nvSpPr>
        <p:spPr>
          <a:xfrm>
            <a:off x="5820154" y="2336873"/>
            <a:ext cx="4474028" cy="6920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2" name="Google Shape;62;p6"/>
          <p:cNvSpPr txBox="1"/>
          <p:nvPr>
            <p:ph idx="4" type="body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67" name="Google Shape;6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68" name="Google Shape;6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Short.png" id="76" name="Google Shape;7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8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82" name="Google Shape;8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83" name="Google Shape;8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9"/>
          <p:cNvSpPr txBox="1"/>
          <p:nvPr>
            <p:ph type="title"/>
          </p:nvPr>
        </p:nvSpPr>
        <p:spPr>
          <a:xfrm>
            <a:off x="680321" y="753227"/>
            <a:ext cx="9613859" cy="10809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9"/>
          <p:cNvSpPr txBox="1"/>
          <p:nvPr>
            <p:ph idx="1" type="body"/>
          </p:nvPr>
        </p:nvSpPr>
        <p:spPr>
          <a:xfrm>
            <a:off x="4685846" y="2336873"/>
            <a:ext cx="5608336" cy="3599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9"/>
          <p:cNvSpPr txBox="1"/>
          <p:nvPr>
            <p:ph idx="2" type="body"/>
          </p:nvPr>
        </p:nvSpPr>
        <p:spPr>
          <a:xfrm>
            <a:off x="680322" y="2336872"/>
            <a:ext cx="3790078" cy="35993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9" name="Google Shape;89;p9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9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D-ShadowLong.png" id="93" name="Google Shape;9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970240"/>
            <a:ext cx="10437812" cy="3211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D-ShadowShort.png" id="94" name="Google Shape;94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85826" y="1971234"/>
            <a:ext cx="1602997" cy="14427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0"/>
          <p:cNvSpPr txBox="1"/>
          <p:nvPr>
            <p:ph type="title"/>
          </p:nvPr>
        </p:nvSpPr>
        <p:spPr>
          <a:xfrm>
            <a:off x="680323" y="753228"/>
            <a:ext cx="9613857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0"/>
          <p:cNvSpPr/>
          <p:nvPr>
            <p:ph idx="2" type="pic"/>
          </p:nvPr>
        </p:nvSpPr>
        <p:spPr>
          <a:xfrm>
            <a:off x="4868333" y="2336874"/>
            <a:ext cx="5425849" cy="3599312"/>
          </a:xfrm>
          <a:prstGeom prst="rect">
            <a:avLst/>
          </a:prstGeom>
          <a:noFill/>
          <a:ln>
            <a:noFill/>
          </a:ln>
          <a:effectLst>
            <a:outerShdw blurRad="76200" rotWithShape="0" algn="tl" dir="5040000" dist="63500">
              <a:srgbClr val="000000">
                <a:alpha val="40784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Google Shape;99;p10"/>
          <p:cNvSpPr txBox="1"/>
          <p:nvPr>
            <p:ph idx="1" type="body"/>
          </p:nvPr>
        </p:nvSpPr>
        <p:spPr>
          <a:xfrm>
            <a:off x="680323" y="2336873"/>
            <a:ext cx="3876256" cy="35993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0" name="Google Shape;100;p10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ashOverlay-FullResolve.png" id="6" name="Google Shape;6;p1"/>
          <p:cNvPicPr preferRelativeResize="0"/>
          <p:nvPr/>
        </p:nvPicPr>
        <p:blipFill rotWithShape="1">
          <a:blip r:embed="rId1">
            <a:alphaModFix amt="10000"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Relationship Id="rId4" Type="http://schemas.openxmlformats.org/officeDocument/2006/relationships/hyperlink" Target="https://nlp.stanford.edu/projects/glove/images/man_woman.jp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nlp.stanford.edu/projects/glove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hyperlink" Target="https://www.tensorflow.org/tutorials/representation/word2ve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/>
          <p:nvPr>
            <p:ph type="ctrTitle"/>
          </p:nvPr>
        </p:nvSpPr>
        <p:spPr>
          <a:xfrm>
            <a:off x="680322" y="2733709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Trebuchet MS"/>
              <a:buNone/>
            </a:pPr>
            <a:r>
              <a:rPr lang="en-US"/>
              <a:t>Detecting Bias in </a:t>
            </a:r>
            <a:br>
              <a:rPr lang="en-US"/>
            </a:br>
            <a:r>
              <a:rPr lang="en-US"/>
              <a:t>Word Embedding Models</a:t>
            </a:r>
            <a:endParaRPr/>
          </a:p>
        </p:txBody>
      </p:sp>
      <p:sp>
        <p:nvSpPr>
          <p:cNvPr id="203" name="Google Shape;203;p19"/>
          <p:cNvSpPr txBox="1"/>
          <p:nvPr>
            <p:ph idx="1" type="subTitle"/>
          </p:nvPr>
        </p:nvSpPr>
        <p:spPr>
          <a:xfrm>
            <a:off x="680322" y="4394039"/>
            <a:ext cx="8144100" cy="11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Professor Ameet Soni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Professor Krista Thomason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Swarthmore College</a:t>
            </a:r>
            <a:endParaRPr/>
          </a:p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 i="1"/>
          </a:p>
        </p:txBody>
      </p:sp>
      <p:sp>
        <p:nvSpPr>
          <p:cNvPr id="204" name="Google Shape;204;p19"/>
          <p:cNvSpPr txBox="1"/>
          <p:nvPr/>
        </p:nvSpPr>
        <p:spPr>
          <a:xfrm>
            <a:off x="292525" y="6464025"/>
            <a:ext cx="5435400" cy="3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Trebuchet MS"/>
                <a:ea typeface="Trebuchet MS"/>
                <a:cs typeface="Trebuchet MS"/>
                <a:sym typeface="Trebuchet MS"/>
              </a:rPr>
              <a:t>Lecture notes to introduce lab practicum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8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Learning Relationships</a:t>
            </a:r>
            <a:endParaRPr/>
          </a:p>
        </p:txBody>
      </p:sp>
      <p:sp>
        <p:nvSpPr>
          <p:cNvPr id="263" name="Google Shape;263;p28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264" name="Google Shape;264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87877" y="2074600"/>
            <a:ext cx="6989150" cy="4290024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8"/>
          <p:cNvSpPr txBox="1"/>
          <p:nvPr/>
        </p:nvSpPr>
        <p:spPr>
          <a:xfrm>
            <a:off x="2475250" y="6440825"/>
            <a:ext cx="602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https://nlp.stanford.edu/projects/glove/images/man_woman.jpg</a:t>
            </a:r>
            <a:endParaRPr/>
          </a:p>
        </p:txBody>
      </p:sp>
      <p:sp>
        <p:nvSpPr>
          <p:cNvPr id="266" name="Google Shape;266;p28"/>
          <p:cNvSpPr txBox="1"/>
          <p:nvPr/>
        </p:nvSpPr>
        <p:spPr>
          <a:xfrm>
            <a:off x="8842025" y="2123225"/>
            <a:ext cx="3245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Vector differences capture as much as possible the meaning specified by the juxtaposition of two words”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Word Embedding Today</a:t>
            </a:r>
            <a:endParaRPr/>
          </a:p>
        </p:txBody>
      </p:sp>
      <p:sp>
        <p:nvSpPr>
          <p:cNvPr id="272" name="Google Shape;272;p29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Many approaches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Many success stories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Data driven – learned through provided text e.g., Wikipedia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Dense and distributed representations</a:t>
            </a:r>
            <a:br>
              <a:rPr lang="en-US"/>
            </a:b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Lab Practicum Part 1: Learning Embeddings</a:t>
            </a:r>
            <a:endParaRPr/>
          </a:p>
        </p:txBody>
      </p:sp>
      <p:sp>
        <p:nvSpPr>
          <p:cNvPr id="278" name="Google Shape;278;p30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Given: learned word embeddings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GloVe algorithm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https://nlp.stanford.edu/projects/glove/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Training corpus: twitter, wikipedia, web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Goal: validate the usefulness of word embeddings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90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Read handout and README.md to run findSimilarWords.py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Lab Practicum Part 2</a:t>
            </a:r>
            <a:r>
              <a:rPr lang="en-US"/>
              <a:t>:</a:t>
            </a:r>
            <a:br>
              <a:rPr lang="en-US"/>
            </a:br>
            <a:r>
              <a:rPr lang="en-US"/>
              <a:t> Word Embedding Association Tests</a:t>
            </a:r>
            <a:endParaRPr/>
          </a:p>
        </p:txBody>
      </p:sp>
      <p:pic>
        <p:nvPicPr>
          <p:cNvPr id="284" name="Google Shape;284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3938" y="2324731"/>
            <a:ext cx="6502500" cy="29082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1"/>
          <p:cNvSpPr txBox="1"/>
          <p:nvPr>
            <p:ph idx="1" type="body"/>
          </p:nvPr>
        </p:nvSpPr>
        <p:spPr>
          <a:xfrm>
            <a:off x="272275" y="2336875"/>
            <a:ext cx="5061600" cy="4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From </a:t>
            </a:r>
            <a:r>
              <a:rPr lang="en-US"/>
              <a:t>Caliskan et al., “Semantics derived automatically from language corpora contain human-like biases”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Modeled after Implicit Association Test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Read documentation and run weatTest.py	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Complete Lab Practicum Assignment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Real-World Example: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Gender Bias in Google Translate</a:t>
            </a:r>
            <a:endParaRPr/>
          </a:p>
        </p:txBody>
      </p:sp>
      <p:pic>
        <p:nvPicPr>
          <p:cNvPr id="291" name="Google Shape;291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8430" l="0" r="0" t="0"/>
          <a:stretch/>
        </p:blipFill>
        <p:spPr>
          <a:xfrm>
            <a:off x="1213073" y="2706897"/>
            <a:ext cx="9531000" cy="38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2"/>
          <p:cNvSpPr/>
          <p:nvPr/>
        </p:nvSpPr>
        <p:spPr>
          <a:xfrm>
            <a:off x="5889812" y="2706897"/>
            <a:ext cx="4854300" cy="3859800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AF6C0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3" name="Google Shape;293;p32"/>
          <p:cNvSpPr txBox="1"/>
          <p:nvPr/>
        </p:nvSpPr>
        <p:spPr>
          <a:xfrm>
            <a:off x="603950" y="2189275"/>
            <a:ext cx="107481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 Turkish, 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is a gender neutral pronoun (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he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she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, or 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it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3"/>
          <p:cNvSpPr txBox="1"/>
          <p:nvPr>
            <p:ph type="title"/>
          </p:nvPr>
        </p:nvSpPr>
        <p:spPr>
          <a:xfrm>
            <a:off x="680321" y="753228"/>
            <a:ext cx="9613800" cy="108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Real-World Example: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Gender Bias in Google Translate</a:t>
            </a:r>
            <a:endParaRPr/>
          </a:p>
        </p:txBody>
      </p:sp>
      <p:pic>
        <p:nvPicPr>
          <p:cNvPr id="299" name="Google Shape;299;p3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68430" l="0" r="0" t="0"/>
          <a:stretch/>
        </p:blipFill>
        <p:spPr>
          <a:xfrm>
            <a:off x="1213073" y="2706897"/>
            <a:ext cx="9531000" cy="38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p33"/>
          <p:cNvSpPr txBox="1"/>
          <p:nvPr/>
        </p:nvSpPr>
        <p:spPr>
          <a:xfrm>
            <a:off x="603950" y="2189275"/>
            <a:ext cx="107481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 Turkish, 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 is a gender neutral pronoun (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he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she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, or </a:t>
            </a:r>
            <a:r>
              <a:rPr i="1"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it</a:t>
            </a:r>
            <a:r>
              <a:rPr lang="en-US"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Background - NLP</a:t>
            </a:r>
            <a:endParaRPr/>
          </a:p>
        </p:txBody>
      </p:sp>
      <p:sp>
        <p:nvSpPr>
          <p:cNvPr id="210" name="Google Shape;210;p20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Natural Language Processing (NLP)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Goal: help computers understand human language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Artificial Intelligence + Linguistics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General tasks: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Generation language/communicate with humans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Analyze/understand humans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Example NLP tasks</a:t>
            </a:r>
            <a:endParaRPr/>
          </a:p>
        </p:txBody>
      </p:sp>
      <p:sp>
        <p:nvSpPr>
          <p:cNvPr id="216" name="Google Shape;216;p21"/>
          <p:cNvSpPr txBox="1"/>
          <p:nvPr>
            <p:ph idx="1" type="body"/>
          </p:nvPr>
        </p:nvSpPr>
        <p:spPr>
          <a:xfrm>
            <a:off x="680321" y="2336873"/>
            <a:ext cx="9974427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Translation between two languages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Extract information from text (“Find all relevant Title VII case law”)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Sentiment analysis (“Is this review positive or negative?”)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Personal Assistant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Search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Summarization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Etc.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Difficulties</a:t>
            </a:r>
            <a:endParaRPr/>
          </a:p>
        </p:txBody>
      </p:sp>
      <p:sp>
        <p:nvSpPr>
          <p:cNvPr id="222" name="Google Shape;222;p22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Goal: map meaning to words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Problem: this is very hard; language is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Ambiguous – same word can mean different concepts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Rich – the same concept can be said with many words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“Meaning” is never observed directly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Representation: how should computers encode words?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3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Example</a:t>
            </a:r>
            <a:endParaRPr/>
          </a:p>
        </p:txBody>
      </p:sp>
      <p:sp>
        <p:nvSpPr>
          <p:cNvPr id="228" name="Google Shape;228;p23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“John saw the woman with the telescope wrapped in paper”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What’s wrapped in paper?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Who has the telescope?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4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Word Embeddings</a:t>
            </a:r>
            <a:endParaRPr/>
          </a:p>
        </p:txBody>
      </p:sp>
      <p:sp>
        <p:nvSpPr>
          <p:cNvPr id="234" name="Google Shape;234;p24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Words are not discrete concepts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e.g., search “Seattle hotel” vs “Seattle motel” should be similar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Idea: words with similar meaning occur in similar contexts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“hotel” and “motel” are used similarly in sentences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Word embeddings: represented words by what they </a:t>
            </a:r>
            <a:r>
              <a:rPr i="1" lang="en-US"/>
              <a:t>co-occur</a:t>
            </a:r>
            <a:r>
              <a:rPr lang="en-US"/>
              <a:t> with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n-US"/>
              <a:t>“book”, “room”, “rate” are commonly used with “hotel” and “motel”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Fast Forward</a:t>
            </a:r>
            <a:endParaRPr/>
          </a:p>
        </p:txBody>
      </p:sp>
      <p:sp>
        <p:nvSpPr>
          <p:cNvPr id="240" name="Google Shape;240;p25"/>
          <p:cNvSpPr txBox="1"/>
          <p:nvPr>
            <p:ph idx="1" type="body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/>
              <a:t>Add theory, math, advances in computing, lots of data…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Embeddings Visualized</a:t>
            </a:r>
            <a:endParaRPr/>
          </a:p>
        </p:txBody>
      </p:sp>
      <p:sp>
        <p:nvSpPr>
          <p:cNvPr id="246" name="Google Shape;246;p26"/>
          <p:cNvSpPr txBox="1"/>
          <p:nvPr>
            <p:ph idx="1" type="body"/>
          </p:nvPr>
        </p:nvSpPr>
        <p:spPr>
          <a:xfrm>
            <a:off x="9294965" y="2336875"/>
            <a:ext cx="26046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52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>
                <a:solidFill>
                  <a:srgbClr val="FFFFFF"/>
                </a:solidFill>
              </a:rPr>
              <a:t>Similar items cluster together</a:t>
            </a:r>
            <a:endParaRPr>
              <a:solidFill>
                <a:srgbClr val="FFFFFF"/>
              </a:solidFill>
            </a:endParaRPr>
          </a:p>
          <a:p>
            <a:pPr indent="0" lvl="0" marL="152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762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i="1" lang="en-US" sz="1200">
                <a:solidFill>
                  <a:srgbClr val="FFFFFF"/>
                </a:solidFill>
              </a:rPr>
              <a:t>Note: these are 2D projections of the original embeddings using  principal component analysis (PCA)</a:t>
            </a:r>
            <a:endParaRPr i="1" sz="1200">
              <a:solidFill>
                <a:srgbClr val="FFFFFF"/>
              </a:solidFill>
            </a:endParaRPr>
          </a:p>
          <a:p>
            <a:pPr indent="-762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1200">
              <a:solidFill>
                <a:srgbClr val="FFFFFF"/>
              </a:solidFill>
            </a:endParaRPr>
          </a:p>
          <a:p>
            <a:pPr indent="-762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247" name="Google Shape;24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97818" y="2022389"/>
            <a:ext cx="7112000" cy="533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6"/>
          <p:cNvSpPr txBox="1"/>
          <p:nvPr/>
        </p:nvSpPr>
        <p:spPr>
          <a:xfrm>
            <a:off x="9897762" y="6425514"/>
            <a:ext cx="13933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Matlab.com</a:t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7"/>
          <p:cNvSpPr txBox="1"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rebuchet MS"/>
              <a:buNone/>
            </a:pPr>
            <a:r>
              <a:rPr lang="en-US"/>
              <a:t>Learning Semantics</a:t>
            </a:r>
            <a:endParaRPr/>
          </a:p>
        </p:txBody>
      </p:sp>
      <p:sp>
        <p:nvSpPr>
          <p:cNvPr id="254" name="Google Shape;254;p27"/>
          <p:cNvSpPr txBox="1"/>
          <p:nvPr>
            <p:ph idx="1" type="body"/>
          </p:nvPr>
        </p:nvSpPr>
        <p:spPr>
          <a:xfrm>
            <a:off x="680321" y="2006598"/>
            <a:ext cx="9613800" cy="35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255" name="Google Shape;25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0321" y="2680897"/>
            <a:ext cx="10160000" cy="35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27"/>
          <p:cNvSpPr txBox="1"/>
          <p:nvPr/>
        </p:nvSpPr>
        <p:spPr>
          <a:xfrm>
            <a:off x="1011175" y="6184625"/>
            <a:ext cx="9498300" cy="6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https://www.tensorflow.org/tutorials/representation/word2vec</a:t>
            </a:r>
            <a:endParaRPr/>
          </a:p>
        </p:txBody>
      </p:sp>
      <p:sp>
        <p:nvSpPr>
          <p:cNvPr id="257" name="Google Shape;257;p27"/>
          <p:cNvSpPr txBox="1"/>
          <p:nvPr/>
        </p:nvSpPr>
        <p:spPr>
          <a:xfrm>
            <a:off x="94375" y="6475800"/>
            <a:ext cx="10493400" cy="38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76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Note: these are 2D or 3D projections of the original embeddings using  principal component analysis (PCA)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