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301" r:id="rId2"/>
    <p:sldId id="289" r:id="rId3"/>
    <p:sldId id="290" r:id="rId4"/>
    <p:sldId id="291" r:id="rId5"/>
    <p:sldId id="292" r:id="rId6"/>
    <p:sldId id="293" r:id="rId7"/>
    <p:sldId id="30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9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A0131-5882-412A-A7BF-E99EE65E2412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E56D6-9638-4B63-818D-F63938C8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198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69" y="1371600"/>
            <a:ext cx="4795658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16669" y="305136"/>
            <a:ext cx="4795658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19027"/>
            <a:ext cx="936560" cy="365125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45837" y="6319027"/>
            <a:ext cx="345232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19027"/>
            <a:ext cx="327738" cy="365125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1586" y="4565585"/>
            <a:ext cx="3921163" cy="66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369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080">
          <p15:clr>
            <a:srgbClr val="FBAE40"/>
          </p15:clr>
        </p15:guide>
        <p15:guide id="2" orient="horz" pos="15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3" r="26335" b="354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1024129"/>
            <a:ext cx="5328687" cy="1124331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45580" y="2532602"/>
            <a:ext cx="5328687" cy="352529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5580" y="6319027"/>
            <a:ext cx="936560" cy="365125"/>
          </a:xfrm>
        </p:spPr>
        <p:txBody>
          <a:bodyPr/>
          <a:lstStyle/>
          <a:p>
            <a:fld id="{4DEC88EE-D10F-493F-9ECD-30EE797FB12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275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  <p15:guide id="2" pos="487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1024129"/>
            <a:ext cx="5328687" cy="1124331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45580" y="2532602"/>
            <a:ext cx="5328687" cy="357236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300" b="1" cap="all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5580" y="6319027"/>
            <a:ext cx="936560" cy="365125"/>
          </a:xfrm>
        </p:spPr>
        <p:txBody>
          <a:bodyPr/>
          <a:lstStyle/>
          <a:p>
            <a:fld id="{22F16B01-B52B-4726-8C31-495C0970BD0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73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872">
          <p15:clr>
            <a:srgbClr val="FBAE40"/>
          </p15:clr>
        </p15:guide>
        <p15:guide id="2" orient="horz" pos="381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7EA70-57C7-4448-B99C-3A90B91C269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512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670" y="1380942"/>
            <a:ext cx="7132684" cy="417867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670" y="1994761"/>
            <a:ext cx="7132684" cy="4014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3CD8-F5C3-470C-A217-39958D01759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0889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6049" y="1470216"/>
            <a:ext cx="4763304" cy="209781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86049" y="3787688"/>
            <a:ext cx="4763304" cy="209819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736-8CEF-4A70-8560-572F7A29598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16707" y="1469574"/>
            <a:ext cx="2251682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6707" y="3787688"/>
            <a:ext cx="2251682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7265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722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668" y="1452286"/>
            <a:ext cx="3485769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3584" y="1452286"/>
            <a:ext cx="3485769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1A6E-FC01-4B10-8CC4-A5DB0372E990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9628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669" y="1452286"/>
            <a:ext cx="2265167" cy="4553746"/>
          </a:xfrm>
        </p:spPr>
        <p:txBody>
          <a:bodyPr/>
          <a:lstStyle>
            <a:lvl2pPr marL="473869" indent="-130969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0428" y="1452286"/>
            <a:ext cx="2265167" cy="4553746"/>
          </a:xfrm>
        </p:spPr>
        <p:txBody>
          <a:bodyPr/>
          <a:lstStyle>
            <a:lvl2pPr marL="473869" indent="-130969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01C5-76B9-4AAA-927C-13C49F5C1DEB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5184187" y="1452286"/>
            <a:ext cx="2265167" cy="4553746"/>
          </a:xfrm>
        </p:spPr>
        <p:txBody>
          <a:bodyPr/>
          <a:lstStyle>
            <a:lvl2pPr marL="473869" indent="-130969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959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669" y="1371600"/>
            <a:ext cx="3499534" cy="420624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669" y="1978836"/>
            <a:ext cx="3499534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9819" y="1371600"/>
            <a:ext cx="3499534" cy="420624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9819" y="1978836"/>
            <a:ext cx="3499534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B51D-A245-49AD-8F20-416B9E9970F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55764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1A7F-6249-4852-A021-44B57788E49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98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864C-A835-493B-910D-981D14D1C88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06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r="125"/>
          <a:stretch/>
        </p:blipFill>
        <p:spPr>
          <a:xfrm>
            <a:off x="4" y="1"/>
            <a:ext cx="9143996" cy="68579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19027"/>
            <a:ext cx="936560" cy="365125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45837" y="6319027"/>
            <a:ext cx="345232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19027"/>
            <a:ext cx="327738" cy="365125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1586" y="4565585"/>
            <a:ext cx="3921163" cy="66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46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19027"/>
            <a:ext cx="936560" cy="365125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45837" y="6319027"/>
            <a:ext cx="345232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19027"/>
            <a:ext cx="327738" cy="365125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6857324" y="4571322"/>
            <a:ext cx="3921161" cy="652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4882942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4882942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3939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5882" t="588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1" y="305136"/>
            <a:ext cx="6857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 flipH="1">
            <a:off x="7882037" y="0"/>
            <a:ext cx="126228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1000"/>
                </a:schemeClr>
              </a:gs>
              <a:gs pos="60000">
                <a:schemeClr val="bg1">
                  <a:alpha val="3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19027"/>
            <a:ext cx="936560" cy="365125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45837" y="6319027"/>
            <a:ext cx="345232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19027"/>
            <a:ext cx="327738" cy="365125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5" y="5535253"/>
            <a:ext cx="2097028" cy="7620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6857324" y="4571322"/>
            <a:ext cx="3921161" cy="6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292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 r="121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1" y="305136"/>
            <a:ext cx="6857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 flipH="1">
            <a:off x="7882037" y="0"/>
            <a:ext cx="126228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1000"/>
                </a:schemeClr>
              </a:gs>
              <a:gs pos="60000">
                <a:schemeClr val="bg1">
                  <a:alpha val="3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19027"/>
            <a:ext cx="936560" cy="365125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45837" y="6319027"/>
            <a:ext cx="345232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19027"/>
            <a:ext cx="327738" cy="365125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5" y="5535253"/>
            <a:ext cx="2097028" cy="7620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6857324" y="4571322"/>
            <a:ext cx="3921161" cy="6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071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flipH="1">
            <a:off x="7882037" y="0"/>
            <a:ext cx="126228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1000"/>
                </a:schemeClr>
              </a:gs>
              <a:gs pos="60000">
                <a:schemeClr val="bg1">
                  <a:alpha val="3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5587445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5587445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19027"/>
            <a:ext cx="936560" cy="365125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45837" y="6319027"/>
            <a:ext cx="345232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19027"/>
            <a:ext cx="327738" cy="365125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6857324" y="4571322"/>
            <a:ext cx="3921161" cy="652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217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gray">
          <a:xfrm>
            <a:off x="0" y="-2"/>
            <a:ext cx="9144000" cy="1273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19027"/>
            <a:ext cx="936560" cy="365125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45837" y="6319027"/>
            <a:ext cx="345232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19027"/>
            <a:ext cx="327738" cy="365125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6857324" y="4571322"/>
            <a:ext cx="3921161" cy="6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95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88099"/>
            <a:ext cx="936560" cy="283107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88099"/>
            <a:ext cx="327738" cy="283107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6857324" y="4571322"/>
            <a:ext cx="3921161" cy="652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78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57251" r="10126" b="10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1024129"/>
            <a:ext cx="3601487" cy="1124331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580" y="2532603"/>
            <a:ext cx="3601487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5580" y="6319027"/>
            <a:ext cx="936560" cy="365125"/>
          </a:xfrm>
        </p:spPr>
        <p:txBody>
          <a:bodyPr/>
          <a:lstStyle/>
          <a:p>
            <a:fld id="{D1EDED9D-9431-450F-AF86-0908BD3A004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53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6670" y="305136"/>
            <a:ext cx="7132684" cy="879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16670" y="1452286"/>
            <a:ext cx="7132684" cy="453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91020" y="6388099"/>
            <a:ext cx="795029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9/5/19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5837" y="6388099"/>
            <a:ext cx="3452327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0470" y="6388099"/>
            <a:ext cx="327738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574737" y="6409825"/>
            <a:ext cx="0" cy="1667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54" y="6409825"/>
            <a:ext cx="985414" cy="166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9" y="6202304"/>
            <a:ext cx="1212873" cy="4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7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5" r:id="rId3"/>
    <p:sldLayoutId id="2147483679" r:id="rId4"/>
    <p:sldLayoutId id="2147483680" r:id="rId5"/>
    <p:sldLayoutId id="2147483678" r:id="rId6"/>
    <p:sldLayoutId id="2147483676" r:id="rId7"/>
    <p:sldLayoutId id="2147483673" r:id="rId8"/>
    <p:sldLayoutId id="2147483686" r:id="rId9"/>
    <p:sldLayoutId id="2147483684" r:id="rId10"/>
    <p:sldLayoutId id="2147483685" r:id="rId11"/>
    <p:sldLayoutId id="2147483681" r:id="rId12"/>
    <p:sldLayoutId id="2147483682" r:id="rId13"/>
    <p:sldLayoutId id="2147483683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60000"/>
        <a:buFont typeface="Courier New" panose="02070309020205020404" pitchFamily="49" charset="0"/>
        <a:buChar char="o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tiff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for Sign Language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1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8132"/>
            <a:ext cx="5328687" cy="1124331"/>
          </a:xfrm>
        </p:spPr>
        <p:txBody>
          <a:bodyPr/>
          <a:lstStyle/>
          <a:p>
            <a:r>
              <a:rPr lang="en-US" dirty="0"/>
              <a:t>American Sign Language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4267" y="1490133"/>
            <a:ext cx="4622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Communication based on hand gestures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One gesture for each letter of the alphabet, with some involving motion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Motivation of this project is Automatic Sign Language translation using </a:t>
            </a:r>
            <a:br>
              <a:rPr lang="en-US" dirty="0"/>
            </a:br>
            <a:r>
              <a:rPr lang="en-US" dirty="0"/>
              <a:t>Convolutional Neural Networks (CNN)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One step closer to inclusive smart cities for the Deaf &amp; Mute community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2A8EA-6799-F743-A677-4A4138B7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290" y="1323879"/>
            <a:ext cx="3589450" cy="3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8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20" y="98865"/>
            <a:ext cx="5328687" cy="1124331"/>
          </a:xfrm>
        </p:spPr>
        <p:txBody>
          <a:bodyPr/>
          <a:lstStyle/>
          <a:p>
            <a:r>
              <a:rPr lang="en-US" dirty="0"/>
              <a:t>Assignment-3 Part 1 : Data Collection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026" name="Picture 2" descr="ortrait-oriented black smapt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88123"/>
            <a:ext cx="1927225" cy="378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91200" y="5273145"/>
            <a:ext cx="19272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static.memrise.com</a:t>
            </a:r>
            <a:r>
              <a:rPr lang="en-US" sz="1000" dirty="0"/>
              <a:t>/uploads/things/images/30101096_140417_0005_33.gif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670" y="1450958"/>
            <a:ext cx="5239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Good dataset is key for a good Machine learning model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And sometimes we need to create our own data!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0" r="31541"/>
          <a:stretch/>
        </p:blipFill>
        <p:spPr>
          <a:xfrm>
            <a:off x="5960533" y="2115881"/>
            <a:ext cx="1522687" cy="2529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534" y="2383229"/>
            <a:ext cx="49754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Steps in Data Collection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Familiarize with American Sign Language Gestures for letter  from A - I (9 letters)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Ask your friend to take </a:t>
            </a:r>
            <a:r>
              <a:rPr lang="en-US" b="1" dirty="0"/>
              <a:t>three</a:t>
            </a:r>
            <a:r>
              <a:rPr lang="en-US" dirty="0"/>
              <a:t> pictures at slightly different orientation for each letter gesture using your mobile phone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Ensure adequate lighting and a white background while capturing the images.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Use your right hand to create gestures (for consistency).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Keep your right hand fairly apart from your body and any other obstructions.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Transfer the Images to your laptop for cleaning.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9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5555"/>
            <a:ext cx="5328687" cy="1124331"/>
          </a:xfrm>
        </p:spPr>
        <p:txBody>
          <a:bodyPr/>
          <a:lstStyle/>
          <a:p>
            <a:r>
              <a:rPr lang="en-US" dirty="0"/>
              <a:t>Data Cleaning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0796"/>
          <a:stretch/>
        </p:blipFill>
        <p:spPr>
          <a:xfrm>
            <a:off x="6060051" y="400670"/>
            <a:ext cx="2438871" cy="29703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5140" y="586854"/>
            <a:ext cx="914400" cy="914400"/>
          </a:xfrm>
          <a:prstGeom prst="rect">
            <a:avLst/>
          </a:prstGeom>
          <a:noFill/>
          <a:ln w="25400">
            <a:solidFill>
              <a:srgbClr val="E31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816" t="42653" r="54691" b="39121"/>
          <a:stretch/>
        </p:blipFill>
        <p:spPr>
          <a:xfrm>
            <a:off x="6155139" y="3794076"/>
            <a:ext cx="914401" cy="914401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" idx="2"/>
            <a:endCxn id="6" idx="0"/>
          </p:cNvCxnSpPr>
          <p:nvPr/>
        </p:nvCxnSpPr>
        <p:spPr>
          <a:xfrm>
            <a:off x="6612340" y="1501254"/>
            <a:ext cx="0" cy="2292822"/>
          </a:xfrm>
          <a:prstGeom prst="straightConnector1">
            <a:avLst/>
          </a:prstGeom>
          <a:ln w="31750">
            <a:solidFill>
              <a:srgbClr val="E318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2388" y="1400830"/>
            <a:ext cx="423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ea typeface="Times New Roman" charset="0"/>
                <a:cs typeface="Times New Roman" charset="0"/>
              </a:rPr>
              <a:t>During this process, we crop out the unnecessary image parts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Times New Roman" charset="0"/>
                <a:cs typeface="Times New Roman" charset="0"/>
              </a:rPr>
              <a:t>Approximately center the hand on the cropped region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Times New Roman" charset="0"/>
                <a:cs typeface="Times New Roman" charset="0"/>
              </a:rPr>
              <a:t>End up with a </a:t>
            </a:r>
            <a:r>
              <a:rPr lang="en-US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SQUARE</a:t>
            </a:r>
            <a:r>
              <a:rPr lang="en-US" dirty="0">
                <a:ea typeface="Times New Roman" charset="0"/>
                <a:cs typeface="Times New Roman" charset="0"/>
              </a:rPr>
              <a:t> aspect ratio cropped image. (224x224 </a:t>
            </a:r>
            <a:r>
              <a:rPr lang="en-US" dirty="0" err="1">
                <a:ea typeface="Times New Roman" charset="0"/>
                <a:cs typeface="Times New Roman" charset="0"/>
              </a:rPr>
              <a:t>Px</a:t>
            </a:r>
            <a:r>
              <a:rPr lang="en-US" dirty="0">
                <a:ea typeface="Times New Roman" charset="0"/>
                <a:cs typeface="Times New Roman" charset="0"/>
              </a:rPr>
              <a:t>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0516" y="3171327"/>
            <a:ext cx="47857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ea typeface="Times New Roman" charset="0"/>
              </a:rPr>
              <a:t>Mac  - We can achieve this using the application “Preview”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ea typeface="Times New Roman" charset="0"/>
              </a:rPr>
              <a:t>Hold down CMD + Shift will keep square aspect ratio while selecting the hand area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ea typeface="Times New Roman" charset="0"/>
              </a:rPr>
              <a:t>Windows 10</a:t>
            </a:r>
            <a:r>
              <a:rPr lang="mr-IN" dirty="0">
                <a:ea typeface="Times New Roman" charset="0"/>
              </a:rPr>
              <a:t>–</a:t>
            </a:r>
            <a:r>
              <a:rPr lang="en-US" dirty="0">
                <a:ea typeface="Times New Roman" charset="0"/>
              </a:rPr>
              <a:t> Use ‘Photos’ app to edit and crop the image and keep a square aspect ratio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ea typeface="Times New Roman" charset="0"/>
              </a:rPr>
              <a:t>Use “Paint” to resize the image to the final image size of  224x224 pixels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ea typeface="Times New Roman" charset="0"/>
              </a:rPr>
              <a:t>Linux </a:t>
            </a:r>
            <a:r>
              <a:rPr lang="mr-IN" dirty="0">
                <a:ea typeface="Times New Roman" charset="0"/>
              </a:rPr>
              <a:t>–</a:t>
            </a:r>
            <a:r>
              <a:rPr lang="en-US" dirty="0">
                <a:ea typeface="Times New Roman" charset="0"/>
              </a:rPr>
              <a:t> You can use GIMP, or </a:t>
            </a:r>
            <a:r>
              <a:rPr lang="en-US" dirty="0" err="1">
                <a:ea typeface="Times New Roman" charset="0"/>
              </a:rPr>
              <a:t>imagemagick</a:t>
            </a:r>
            <a:r>
              <a:rPr lang="en-US" dirty="0">
                <a:ea typeface="Times New Roman" charset="0"/>
              </a:rPr>
              <a:t>, or other tools of your choosing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ea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03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17126"/>
            <a:ext cx="5328687" cy="1124331"/>
          </a:xfrm>
        </p:spPr>
        <p:txBody>
          <a:bodyPr/>
          <a:lstStyle/>
          <a:p>
            <a:r>
              <a:rPr lang="en-US" dirty="0"/>
              <a:t>Accepted image specification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/>
          <a:stretch/>
        </p:blipFill>
        <p:spPr>
          <a:xfrm>
            <a:off x="7806470" y="1691648"/>
            <a:ext cx="864000" cy="8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922" y="1951630"/>
            <a:ext cx="50235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Final Image size 224x224 pixels RGB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File format is .jpg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Hand approximately centered on the frame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Hand is not obscured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Hand should not be cut off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Avoid shadows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Follow the ASL gestures posted earlier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3"/>
          <a:stretch/>
        </p:blipFill>
        <p:spPr>
          <a:xfrm>
            <a:off x="7806470" y="2891579"/>
            <a:ext cx="864000" cy="864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9"/>
          <a:stretch/>
        </p:blipFill>
        <p:spPr>
          <a:xfrm>
            <a:off x="7806470" y="4288433"/>
            <a:ext cx="864000" cy="87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9369" b="-1"/>
          <a:stretch/>
        </p:blipFill>
        <p:spPr>
          <a:xfrm>
            <a:off x="6119030" y="2762075"/>
            <a:ext cx="864000" cy="870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30" y="1686332"/>
            <a:ext cx="864000" cy="86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2"/>
          <a:stretch/>
        </p:blipFill>
        <p:spPr>
          <a:xfrm>
            <a:off x="6119030" y="5021765"/>
            <a:ext cx="864000" cy="764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30" y="3928983"/>
            <a:ext cx="864000" cy="864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33926" y="856874"/>
            <a:ext cx="995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✅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06470" y="831046"/>
            <a:ext cx="742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❌</a:t>
            </a:r>
          </a:p>
        </p:txBody>
      </p:sp>
    </p:spTree>
    <p:extLst>
      <p:ext uri="{BB962C8B-B14F-4D97-AF65-F5344CB8AC3E}">
        <p14:creationId xmlns:p14="http://schemas.microsoft.com/office/powerpoint/2010/main" val="408295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17132"/>
            <a:ext cx="5328687" cy="1124331"/>
          </a:xfrm>
        </p:spPr>
        <p:txBody>
          <a:bodyPr/>
          <a:lstStyle/>
          <a:p>
            <a:r>
              <a:rPr lang="en-US" dirty="0"/>
              <a:t>Submission details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684" y="1624084"/>
            <a:ext cx="73970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Image file names should follow the convention of 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student-</a:t>
            </a:r>
            <a:r>
              <a:rPr lang="en-US" dirty="0" err="1">
                <a:solidFill>
                  <a:srgbClr val="FF0000"/>
                </a:solidFill>
              </a:rPr>
              <a:t>number_Alphabet_file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err="1">
                <a:solidFill>
                  <a:srgbClr val="FF0000"/>
                </a:solidFill>
              </a:rPr>
              <a:t>no.jpg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Example : 100343434_A_1.jpg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Zip all the images together and name it with the following convention : </a:t>
            </a:r>
            <a:r>
              <a:rPr lang="en-US" dirty="0">
                <a:solidFill>
                  <a:srgbClr val="FF0000"/>
                </a:solidFill>
              </a:rPr>
              <a:t>last-</a:t>
            </a:r>
            <a:r>
              <a:rPr lang="en-US" dirty="0" err="1">
                <a:solidFill>
                  <a:srgbClr val="FF0000"/>
                </a:solidFill>
              </a:rPr>
              <a:t>name_student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err="1">
                <a:solidFill>
                  <a:srgbClr val="FF0000"/>
                </a:solidFill>
              </a:rPr>
              <a:t>number.zip</a:t>
            </a:r>
            <a:endParaRPr lang="en-US" dirty="0">
              <a:solidFill>
                <a:srgbClr val="FF000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dirty="0"/>
              <a:t>Example : last-name_100343434.zip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Upload the zipped folder.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 will be anonymizing and combining everyone’s images. We will announce when the combined data set will be available for download.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66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5562"/>
            <a:ext cx="5328687" cy="1124331"/>
          </a:xfrm>
        </p:spPr>
        <p:txBody>
          <a:bodyPr/>
          <a:lstStyle/>
          <a:p>
            <a:r>
              <a:rPr lang="en-US" dirty="0"/>
              <a:t>COMMON ERRORS OBSERVED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684" y="1624084"/>
            <a:ext cx="739708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Resolution </a:t>
            </a:r>
            <a:r>
              <a:rPr lang="en-US" sz="2800" dirty="0">
                <a:solidFill>
                  <a:srgbClr val="FF0000"/>
                </a:solidFill>
              </a:rPr>
              <a:t>223x223, 244x244!!!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File name </a:t>
            </a:r>
            <a:r>
              <a:rPr lang="en-US" sz="2800" dirty="0">
                <a:solidFill>
                  <a:srgbClr val="FF0000"/>
                </a:solidFill>
              </a:rPr>
              <a:t>Image_123.jpg, A1s.jpg , 20190220_12121.jpg !!!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Shadows – If YOU can’t distinguish the gestures, it is going to be even harder for </a:t>
            </a:r>
            <a:r>
              <a:rPr lang="en-US" sz="2800"/>
              <a:t>the model.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Use of </a:t>
            </a:r>
            <a:r>
              <a:rPr lang="en-US" sz="2800" dirty="0">
                <a:solidFill>
                  <a:srgbClr val="FF0000"/>
                </a:solidFill>
              </a:rPr>
              <a:t>dash</a:t>
            </a:r>
            <a:r>
              <a:rPr lang="en-US" sz="2800" dirty="0"/>
              <a:t> instead of Underscore.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09527"/>
      </p:ext>
    </p:extLst>
  </p:cSld>
  <p:clrMapOvr>
    <a:masterClrMapping/>
  </p:clrMapOvr>
</p:sld>
</file>

<file path=ppt/theme/theme1.xml><?xml version="1.0" encoding="utf-8"?>
<a:theme xmlns:a="http://schemas.openxmlformats.org/drawingml/2006/main" name="BOUNDLESS Fall 2015 4x3">
  <a:themeElements>
    <a:clrScheme name="Boundless2015">
      <a:dk1>
        <a:sysClr val="windowText" lastClr="000000"/>
      </a:dk1>
      <a:lt1>
        <a:sysClr val="window" lastClr="FFFFFF"/>
      </a:lt1>
      <a:dk2>
        <a:srgbClr val="002A5C"/>
      </a:dk2>
      <a:lt2>
        <a:srgbClr val="E7E6E6"/>
      </a:lt2>
      <a:accent1>
        <a:srgbClr val="008BA9"/>
      </a:accent1>
      <a:accent2>
        <a:srgbClr val="A5A5A5"/>
      </a:accent2>
      <a:accent3>
        <a:srgbClr val="7BA4D9"/>
      </a:accent3>
      <a:accent4>
        <a:srgbClr val="DAE5CD"/>
      </a:accent4>
      <a:accent5>
        <a:srgbClr val="FFE498"/>
      </a:accent5>
      <a:accent6>
        <a:srgbClr val="2AA6C8"/>
      </a:accent6>
      <a:hlink>
        <a:srgbClr val="008BA9"/>
      </a:hlink>
      <a:folHlink>
        <a:srgbClr val="7BA4D9"/>
      </a:folHlink>
    </a:clrScheme>
    <a:fontScheme name="Boundless_UofT">
      <a:majorFont>
        <a:latin typeface="Trade Gothic LT Std Bold"/>
        <a:ea typeface=""/>
        <a:cs typeface=""/>
      </a:majorFont>
      <a:minorFont>
        <a:latin typeface="Trade Gothic 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2937</TotalTime>
  <Words>387</Words>
  <Application>Microsoft Macintosh PowerPoint</Application>
  <PresentationFormat>On-screen Show (4:3)</PresentationFormat>
  <Paragraphs>60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Trade Gothic LT Std</vt:lpstr>
      <vt:lpstr>Trade Gothic LT Std Bold</vt:lpstr>
      <vt:lpstr>Arial</vt:lpstr>
      <vt:lpstr>Calibri</vt:lpstr>
      <vt:lpstr>Courier New</vt:lpstr>
      <vt:lpstr>Times New Roman</vt:lpstr>
      <vt:lpstr>BOUNDLESS Fall 2015 4x3</vt:lpstr>
      <vt:lpstr>Data Collection for Sign Language Classification</vt:lpstr>
      <vt:lpstr>American Sign Language</vt:lpstr>
      <vt:lpstr>Assignment-3 Part 1 : Data Collection</vt:lpstr>
      <vt:lpstr>Data Cleaning</vt:lpstr>
      <vt:lpstr>Accepted image specification</vt:lpstr>
      <vt:lpstr>Submission details</vt:lpstr>
      <vt:lpstr>COMMON ERRORS OBSERVED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Krawczyk</dc:creator>
  <cp:lastModifiedBy>Lisa Zhang</cp:lastModifiedBy>
  <cp:revision>83</cp:revision>
  <cp:lastPrinted>2019-01-26T23:14:50Z</cp:lastPrinted>
  <dcterms:created xsi:type="dcterms:W3CDTF">2015-11-11T21:54:31Z</dcterms:created>
  <dcterms:modified xsi:type="dcterms:W3CDTF">2019-09-06T00:21:50Z</dcterms:modified>
</cp:coreProperties>
</file>